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 bookmarkIdSeed="24">
  <p:sldMasterIdLst>
    <p:sldMasterId id="2147483885" r:id="rId1"/>
  </p:sldMasterIdLst>
  <p:sldIdLst>
    <p:sldId id="256" r:id="rId2"/>
    <p:sldId id="257" r:id="rId3"/>
    <p:sldId id="258" r:id="rId4"/>
    <p:sldId id="280" r:id="rId5"/>
    <p:sldId id="279" r:id="rId6"/>
    <p:sldId id="281" r:id="rId7"/>
    <p:sldId id="259" r:id="rId8"/>
    <p:sldId id="260" r:id="rId9"/>
    <p:sldId id="271" r:id="rId10"/>
    <p:sldId id="261" r:id="rId11"/>
    <p:sldId id="264" r:id="rId12"/>
    <p:sldId id="263" r:id="rId13"/>
    <p:sldId id="265" r:id="rId14"/>
    <p:sldId id="268" r:id="rId15"/>
    <p:sldId id="262" r:id="rId16"/>
    <p:sldId id="274" r:id="rId17"/>
    <p:sldId id="272" r:id="rId18"/>
    <p:sldId id="269" r:id="rId19"/>
    <p:sldId id="27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956" autoAdjust="0"/>
    <p:restoredTop sz="91757" autoAdjust="0"/>
  </p:normalViewPr>
  <p:slideViewPr>
    <p:cSldViewPr snapToGrid="0">
      <p:cViewPr varScale="1">
        <p:scale>
          <a:sx n="63" d="100"/>
          <a:sy n="63" d="100"/>
        </p:scale>
        <p:origin x="-1108" y="-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3/7/2017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815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399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3/7/2017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9067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3/7/2017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031033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3/7/2017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7099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0684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4943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8711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3/7/2017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353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838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3/7/2017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921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623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210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98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0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675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305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769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6" r:id="rId1"/>
    <p:sldLayoutId id="2147483887" r:id="rId2"/>
    <p:sldLayoutId id="2147483888" r:id="rId3"/>
    <p:sldLayoutId id="2147483889" r:id="rId4"/>
    <p:sldLayoutId id="2147483890" r:id="rId5"/>
    <p:sldLayoutId id="2147483891" r:id="rId6"/>
    <p:sldLayoutId id="2147483892" r:id="rId7"/>
    <p:sldLayoutId id="2147483893" r:id="rId8"/>
    <p:sldLayoutId id="2147483894" r:id="rId9"/>
    <p:sldLayoutId id="2147483895" r:id="rId10"/>
    <p:sldLayoutId id="2147483896" r:id="rId11"/>
    <p:sldLayoutId id="2147483897" r:id="rId12"/>
    <p:sldLayoutId id="2147483898" r:id="rId13"/>
    <p:sldLayoutId id="2147483899" r:id="rId14"/>
    <p:sldLayoutId id="2147483900" r:id="rId15"/>
    <p:sldLayoutId id="2147483901" r:id="rId16"/>
    <p:sldLayoutId id="2147483902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hyperlink" Target="http://www.savagehomeautomation.com/raspi-edimax-ew-7811un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raspi.tv/2014/rpi-gpio-quick-reference-updated-for-raspberry-pi-b" TargetMode="External"/><Relationship Id="rId2" Type="http://schemas.openxmlformats.org/officeDocument/2006/relationships/hyperlink" Target="https://www.raspberrypi.org/documentation/usage/gpio-plus-and-raspi2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ubuntuguide.org/wiki/Ubuntu_Oneiric_Maps_and_GPS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ersonal_digital_assistant" TargetMode="External"/><Relationship Id="rId2" Type="http://schemas.openxmlformats.org/officeDocument/2006/relationships/hyperlink" Target="https://en.wikipedia.org/wiki/Smartphon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6602" y="924631"/>
            <a:ext cx="9448800" cy="1825096"/>
          </a:xfrm>
        </p:spPr>
        <p:txBody>
          <a:bodyPr/>
          <a:lstStyle/>
          <a:p>
            <a:pPr algn="ctr"/>
            <a:r>
              <a:rPr lang="en-GB" dirty="0" smtClean="0"/>
              <a:t>SMART COMPUTER IN </a:t>
            </a:r>
            <a:r>
              <a:rPr lang="en-GB" dirty="0" smtClean="0"/>
              <a:t>VEHICLE</a:t>
            </a:r>
            <a:endParaRPr lang="en-GB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r"/>
            <a:r>
              <a:rPr lang="en-US" b="1" dirty="0" smtClean="0"/>
              <a:t>Submitted by,</a:t>
            </a:r>
          </a:p>
          <a:p>
            <a:pPr algn="r"/>
            <a:r>
              <a:rPr lang="en-US" dirty="0" err="1" smtClean="0"/>
              <a:t>R.Jayachandran</a:t>
            </a:r>
            <a:r>
              <a:rPr lang="en-US" dirty="0"/>
              <a:t>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26761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Brief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WIFI MODULE(communicate with RPI).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VIBRATOR MODULE(security).</a:t>
            </a: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GSM MODULE(monitoring mechanism).</a:t>
            </a:r>
          </a:p>
          <a:p>
            <a:pPr marL="0" indent="0"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CAMERA MODULE(sensor).</a:t>
            </a:r>
          </a:p>
          <a:p>
            <a:pPr marL="0" indent="0"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741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WIFI MODULE</a:t>
            </a:r>
            <a:r>
              <a:rPr lang="en-I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(COMMUNICATING WITH RPI)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 descr="http://elinux.org/images/thumb/f/f9/Edimax-ew-7811un.jpg/100px-Edimax-ew-7811un.jpg">
            <a:hlinkClick r:id="rId2"/>
          </p:cNvPr>
          <p:cNvPicPr>
            <a:picLocks noGrp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3768436" y="764959"/>
            <a:ext cx="1371600" cy="13270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1233055" y="1814945"/>
            <a:ext cx="10737272" cy="621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Using this </a:t>
            </a: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wifi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module the GPIO pins can be controlled by means of mobile application (android).</a:t>
            </a:r>
          </a:p>
          <a:p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 that the Sensors can be activated and deactivated  simultaneously.</a:t>
            </a:r>
          </a:p>
          <a:p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itchFamily="34" charset="0"/>
              <a:buChar char="•"/>
            </a:pP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177800">
              <a:buFont typeface="Arial" pitchFamily="34" charset="0"/>
              <a:buChar char="•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FEATURES:</a:t>
            </a:r>
          </a:p>
          <a:p>
            <a:pPr marL="2743200" lvl="0" indent="515938">
              <a:buFont typeface="Arial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Ranges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upto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25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743200" lvl="0" indent="515938">
              <a:buFont typeface="Arial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SSID Secured.</a:t>
            </a:r>
          </a:p>
          <a:p>
            <a:pPr marL="2743200" lvl="0" indent="515938">
              <a:buFont typeface="Arial" pitchFamily="34" charset="0"/>
              <a:buChar char="•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Can Activate sensors.</a:t>
            </a:r>
          </a:p>
          <a:p>
            <a:pPr marL="2743200" lvl="0" indent="515938"/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743200" lvl="0" indent="0">
              <a:buFont typeface="Arial" pitchFamily="34" charset="0"/>
              <a:buChar char="•"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7338" indent="-236538">
              <a:buFont typeface="Arial" pitchFamily="34" charset="0"/>
              <a:buChar char="•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ADVANTAGES:</a:t>
            </a:r>
          </a:p>
          <a:p>
            <a:pPr marL="2794000" lvl="0" indent="0">
              <a:buFont typeface="Arial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Low Power Wakeup Switch</a:t>
            </a:r>
          </a:p>
          <a:p>
            <a:pPr marL="2794000" lvl="0" indent="0">
              <a:buFont typeface="Arial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Low Cost for interface.</a:t>
            </a:r>
          </a:p>
          <a:p>
            <a:pPr marL="2794000" lvl="0" indent="0">
              <a:buFont typeface="Arial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Can share files.</a:t>
            </a:r>
          </a:p>
          <a:p>
            <a:pPr marL="2794000" lvl="0" indent="0">
              <a:buFont typeface="Arial" pitchFamily="34" charset="0"/>
              <a:buChar char="•"/>
            </a:pPr>
            <a:endParaRPr lang="en-US" dirty="0" smtClean="0"/>
          </a:p>
          <a:p>
            <a:pPr marL="2794000" lvl="0" indent="0">
              <a:buFont typeface="Arial" pitchFamily="34" charset="0"/>
              <a:buChar char="•"/>
            </a:pPr>
            <a:endParaRPr lang="en-US" dirty="0" smtClean="0"/>
          </a:p>
          <a:p>
            <a:pPr>
              <a:buFont typeface="Arial" pitchFamily="34" charset="0"/>
              <a:buChar char="•"/>
            </a:pPr>
            <a:endParaRPr lang="en-IN" dirty="0" smtClean="0"/>
          </a:p>
          <a:p>
            <a:endParaRPr lang="en-IN" dirty="0" smtClean="0"/>
          </a:p>
          <a:p>
            <a:endParaRPr lang="en-IN" dirty="0" smtClean="0"/>
          </a:p>
          <a:p>
            <a:endParaRPr lang="en-IN" dirty="0" smtClean="0"/>
          </a:p>
          <a:p>
            <a:pPr>
              <a:buFont typeface="Arial" pitchFamily="34" charset="0"/>
              <a:buChar char="•"/>
            </a:pPr>
            <a:endParaRPr lang="en-IN" dirty="0"/>
          </a:p>
        </p:txBody>
      </p:sp>
      <p:sp>
        <p:nvSpPr>
          <p:cNvPr id="6" name="Vertical Scroll 5"/>
          <p:cNvSpPr/>
          <p:nvPr/>
        </p:nvSpPr>
        <p:spPr>
          <a:xfrm>
            <a:off x="9545782" y="4461164"/>
            <a:ext cx="2646218" cy="2396836"/>
          </a:xfrm>
          <a:prstGeom prst="vertic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SECURITY will be question right?</a:t>
            </a:r>
            <a:endParaRPr lang="en-IN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VIBRATOR SENSOR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6066" y="1739344"/>
            <a:ext cx="9795934" cy="4983189"/>
          </a:xfrm>
        </p:spPr>
        <p:txBody>
          <a:bodyPr>
            <a:normAutofit fontScale="70000" lnSpcReduction="20000"/>
          </a:bodyPr>
          <a:lstStyle/>
          <a:p>
            <a:pPr indent="-177800">
              <a:buNone/>
            </a:pPr>
            <a:r>
              <a:rPr lang="en-US" sz="2800" dirty="0" smtClean="0"/>
              <a:t>-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By connecting sensor to the GPIO pins and access by means of WIFI.</a:t>
            </a:r>
          </a:p>
          <a:p>
            <a:pPr indent="-177800">
              <a:buNone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-The minimal vibration is acquired from the vehicle during theft and beep is noticed. </a:t>
            </a:r>
          </a:p>
          <a:p>
            <a:pPr indent="-177800">
              <a:buNone/>
            </a:pP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177800">
              <a:buNone/>
            </a:pPr>
            <a:endParaRPr lang="en-US" sz="28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177800"/>
            <a:r>
              <a:rPr lang="en-US" sz="31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2743200" lvl="0" indent="515938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Standard grove socket</a:t>
            </a:r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743200" lvl="0" indent="515938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Wide dynamic range：0.1Hz~180Hz</a:t>
            </a:r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743200" lvl="0" indent="515938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Adjustable sensitivity</a:t>
            </a:r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743200" lvl="0" indent="515938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High receptivity for strong impact</a:t>
            </a:r>
          </a:p>
          <a:p>
            <a:pPr marL="2743200" lvl="0" indent="0"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7338" indent="-236538"/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ADVANTAGES:</a:t>
            </a:r>
          </a:p>
          <a:p>
            <a:pPr marL="2794000" lvl="0" indent="0"/>
            <a:r>
              <a:rPr lang="en-US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Low Power Wakeup Switch</a:t>
            </a:r>
          </a:p>
          <a:p>
            <a:pPr marL="2794000" lvl="0" indent="0"/>
            <a:r>
              <a:rPr lang="en-US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Low Cost Vibration Sensing</a:t>
            </a:r>
          </a:p>
          <a:p>
            <a:pPr marL="2794000" lvl="0" indent="0"/>
            <a:r>
              <a:rPr lang="en-US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Car Alarms</a:t>
            </a:r>
          </a:p>
          <a:p>
            <a:pPr marL="2794000" lvl="0" indent="0"/>
            <a:r>
              <a:rPr lang="en-US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Body Movement</a:t>
            </a:r>
          </a:p>
          <a:p>
            <a:pPr marL="50800" indent="0">
              <a:buNone/>
            </a:pPr>
            <a:endParaRPr lang="en-US" sz="3200" b="1" dirty="0" smtClean="0"/>
          </a:p>
          <a:p>
            <a:pPr marL="2743200" lvl="0" indent="515938"/>
            <a:endParaRPr lang="en-US" sz="3200" dirty="0" smtClean="0"/>
          </a:p>
          <a:p>
            <a:pPr lvl="4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1960" y="4090587"/>
            <a:ext cx="2767413" cy="27674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3067"/>
            <a:ext cx="2540000" cy="560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32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GSM module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9401"/>
            <a:ext cx="4034087" cy="4063472"/>
          </a:xfrm>
        </p:spPr>
      </p:pic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279900" y="2057401"/>
            <a:ext cx="7912100" cy="4024125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 is a digital cellular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for transmitting mobile voice and data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services.</a:t>
            </a:r>
          </a:p>
          <a:p>
            <a:pPr marL="0" indent="0">
              <a:buNone/>
            </a:pP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GSM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also make sure that all the communication made between networks are secured and protected from intruders and frauds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to help the non android users to alert the security system by sending a message.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WEBiopi</a:t>
            </a:r>
            <a:r>
              <a:rPr lang="en-IN" dirty="0" smtClean="0"/>
              <a:t> </a:t>
            </a:r>
            <a:endParaRPr lang="en-IN" dirty="0"/>
          </a:p>
        </p:txBody>
      </p:sp>
      <p:sp>
        <p:nvSpPr>
          <p:cNvPr id="6" name="Text Placeholder 5"/>
          <p:cNvSpPr>
            <a:spLocks noGrp="1"/>
          </p:cNvSpPr>
          <p:nvPr>
            <p:ph sz="half" idx="1"/>
          </p:nvPr>
        </p:nvSpPr>
        <p:spPr>
          <a:xfrm>
            <a:off x="5960962" y="1736203"/>
            <a:ext cx="6089247" cy="4447757"/>
          </a:xfrm>
        </p:spPr>
        <p:txBody>
          <a:bodyPr/>
          <a:lstStyle/>
          <a:p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 raspberry pi’s toolkit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Control, debug and use pi’s GPIO, sensors and converters from a web browser or any app.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484" y="1358900"/>
            <a:ext cx="5036011" cy="4825060"/>
          </a:xfrm>
        </p:spPr>
      </p:pic>
    </p:spTree>
    <p:extLst>
      <p:ext uri="{BB962C8B-B14F-4D97-AF65-F5344CB8AC3E}">
        <p14:creationId xmlns:p14="http://schemas.microsoft.com/office/powerpoint/2010/main" val="3603941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1280" y="555367"/>
            <a:ext cx="8610600" cy="1293028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CAMERA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MODULE(sensor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8923"/>
            <a:ext cx="2029647" cy="175266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1708" y="1468478"/>
            <a:ext cx="2290292" cy="171771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24743" y="1672046"/>
            <a:ext cx="7733211" cy="6771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-The usb camera connected to rear side of the vehicle.</a:t>
            </a:r>
          </a:p>
          <a:p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-Smart parking system can be achieved by this module in simple and efficient method.</a:t>
            </a:r>
          </a:p>
          <a:p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177800">
              <a:buFont typeface="Arial" pitchFamily="34" charset="0"/>
              <a:buChar char="•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FEATURES:</a:t>
            </a:r>
          </a:p>
          <a:p>
            <a:pPr marL="2687638" lvl="0">
              <a:buFont typeface="Arial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5Mp of lens quality.</a:t>
            </a:r>
          </a:p>
          <a:p>
            <a:pPr marL="2687638" lvl="0">
              <a:buFont typeface="Arial" pitchFamily="34" charset="0"/>
              <a:buChar char="•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Video: 1080p at 30 fps with codec H.264                  (AVC)</a:t>
            </a:r>
            <a:endParaRPr lang="en-IN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87638" lvl="0" indent="527050">
              <a:buFont typeface="Arial" pitchFamily="34" charset="0"/>
              <a:buChar char="•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Up to 90 fps Video at VGA</a:t>
            </a:r>
          </a:p>
          <a:p>
            <a:pPr marL="2743200" lvl="0" indent="515938">
              <a:buFont typeface="Arial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Adjustable sensitivity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743200" lvl="0" indent="515938">
              <a:buFont typeface="Arial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High receptivity for strong impact</a:t>
            </a:r>
          </a:p>
          <a:p>
            <a:pPr marL="2743200" lvl="0" indent="0">
              <a:buFont typeface="Arial" pitchFamily="34" charset="0"/>
              <a:buChar char="•"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7338" indent="-236538">
              <a:buFont typeface="Arial" pitchFamily="34" charset="0"/>
              <a:buChar char="•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2794000" lvl="0" indent="0">
              <a:buFont typeface="Arial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Low Power Wakeup Switch</a:t>
            </a:r>
          </a:p>
          <a:p>
            <a:pPr marL="2794000" lvl="0" indent="0">
              <a:buFont typeface="Arial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Low Cost compared to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camera.</a:t>
            </a:r>
          </a:p>
          <a:p>
            <a:pPr marL="2794000" lvl="0" indent="0">
              <a:buFont typeface="Arial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Rear camera with object detection.</a:t>
            </a:r>
          </a:p>
          <a:p>
            <a:pPr marL="2794000" lvl="0" indent="0"/>
            <a:endParaRPr lang="en-US" dirty="0" smtClean="0"/>
          </a:p>
          <a:p>
            <a:endParaRPr lang="en-IN" dirty="0" smtClean="0"/>
          </a:p>
          <a:p>
            <a:endParaRPr lang="en-IN" dirty="0" smtClean="0"/>
          </a:p>
          <a:p>
            <a:endParaRPr lang="en-IN" dirty="0" smtClean="0"/>
          </a:p>
          <a:p>
            <a:endParaRPr lang="en-IN" dirty="0" smtClean="0"/>
          </a:p>
          <a:p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1843100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Ultrasonic sensor</a:t>
            </a:r>
            <a:endParaRPr lang="en-IN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08" y="1597659"/>
            <a:ext cx="4527442" cy="3444241"/>
          </a:xfr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054600" y="2194559"/>
            <a:ext cx="6451600" cy="4024125"/>
          </a:xfrm>
        </p:spPr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Ultrasonic transducer converts ultrasound waves to electrical signals or vice versa.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response of analog ultrasonic sensors is linear with distance. By interfacing the sensor to an LED display, it is possible to have a visual indication of target distance.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9200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2216" y="459632"/>
            <a:ext cx="8610600" cy="1293028"/>
          </a:xfrm>
        </p:spPr>
        <p:txBody>
          <a:bodyPr/>
          <a:lstStyle/>
          <a:p>
            <a:r>
              <a:rPr lang="en-IN" dirty="0" smtClean="0"/>
              <a:t>Lane detection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6924" y="1752660"/>
            <a:ext cx="10820400" cy="4024125"/>
          </a:xfrm>
        </p:spPr>
        <p:txBody>
          <a:bodyPr/>
          <a:lstStyle/>
          <a:p>
            <a:pPr marL="0" indent="0">
              <a:buNone/>
            </a:pPr>
            <a:endParaRPr lang="en-IN" sz="1600" b="1" dirty="0">
              <a:latin typeface="Adobe Arabic" panose="02040503050201020203" pitchFamily="18" charset="-78"/>
              <a:cs typeface="Adobe Arabic" panose="02040503050201020203" pitchFamily="18" charset="-78"/>
            </a:endParaRPr>
          </a:p>
          <a:p>
            <a:pPr lvl="1"/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USB camera connected to rear side of the vehicle</a:t>
            </a:r>
            <a:r>
              <a:rPr lang="en-IN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lvl="1" indent="0">
              <a:buNone/>
            </a:pP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parking system can be achieved by this module in simple and efficient method</a:t>
            </a:r>
            <a:r>
              <a:rPr lang="en-IN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lvl="1" indent="0">
              <a:buNone/>
            </a:pPr>
            <a:endParaRPr lang="en-IN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IN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Lane detection can be performed using the simple image </a:t>
            </a:r>
          </a:p>
          <a:p>
            <a:pPr marL="457200" lvl="1" indent="0">
              <a:buNone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IN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rocessing algorithms.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00" y="3845860"/>
            <a:ext cx="5524500" cy="3012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864482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628" y="1777871"/>
            <a:ext cx="10820400" cy="45419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Adobe Arabic" panose="02040503050201020203" pitchFamily="18" charset="-78"/>
                <a:cs typeface="Adobe Arabic" panose="02040503050201020203" pitchFamily="18" charset="-78"/>
              </a:rPr>
              <a:t>[01] Narayan </a:t>
            </a:r>
            <a:r>
              <a:rPr lang="en-US" sz="2000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Pandharinath</a:t>
            </a:r>
            <a:r>
              <a:rPr lang="en-US" sz="2000" dirty="0">
                <a:latin typeface="Adobe Arabic" panose="02040503050201020203" pitchFamily="18" charset="-78"/>
                <a:cs typeface="Adobe Arabic" panose="02040503050201020203" pitchFamily="18" charset="-78"/>
              </a:rPr>
              <a:t> </a:t>
            </a:r>
            <a:r>
              <a:rPr lang="en-US" sz="2000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Pawar</a:t>
            </a:r>
            <a:r>
              <a:rPr lang="en-US" sz="2000" dirty="0">
                <a:latin typeface="Adobe Arabic" panose="02040503050201020203" pitchFamily="18" charset="-78"/>
                <a:cs typeface="Adobe Arabic" panose="02040503050201020203" pitchFamily="18" charset="-78"/>
              </a:rPr>
              <a:t> &amp; </a:t>
            </a:r>
            <a:r>
              <a:rPr lang="en-US" sz="2000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Minakshee</a:t>
            </a:r>
            <a:r>
              <a:rPr lang="en-US" sz="2000" dirty="0">
                <a:latin typeface="Adobe Arabic" panose="02040503050201020203" pitchFamily="18" charset="-78"/>
                <a:cs typeface="Adobe Arabic" panose="02040503050201020203" pitchFamily="18" charset="-78"/>
              </a:rPr>
              <a:t> M. </a:t>
            </a:r>
            <a:r>
              <a:rPr lang="en-US" sz="2000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Patil</a:t>
            </a:r>
            <a:r>
              <a:rPr lang="en-US" sz="2000" dirty="0">
                <a:latin typeface="Adobe Arabic" panose="02040503050201020203" pitchFamily="18" charset="-78"/>
                <a:cs typeface="Adobe Arabic" panose="02040503050201020203" pitchFamily="18" charset="-78"/>
              </a:rPr>
              <a:t>, “Driver Assistance System based on Raspberry Pi”, International Journal of Computer Applications (0975 – 8887) Volume 95– No.16, June 2014, pp. 36-39. </a:t>
            </a:r>
            <a:endParaRPr lang="en-US" sz="2000" dirty="0">
              <a:solidFill>
                <a:schemeClr val="accent5">
                  <a:lumMod val="50000"/>
                </a:schemeClr>
              </a:solidFill>
              <a:latin typeface="Adobe Arabic" panose="02040503050201020203" pitchFamily="18" charset="-78"/>
              <a:cs typeface="Adobe Arabic" panose="02040503050201020203" pitchFamily="18" charset="-78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Adobe Arabic" panose="02040503050201020203" pitchFamily="18" charset="-78"/>
                <a:cs typeface="Adobe Arabic" panose="02040503050201020203" pitchFamily="18" charset="-78"/>
              </a:rPr>
              <a:t>[02]</a:t>
            </a:r>
            <a:r>
              <a:rPr lang="en-US" sz="2000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Pritish</a:t>
            </a:r>
            <a:r>
              <a:rPr lang="en-US" sz="2000" dirty="0">
                <a:latin typeface="Adobe Arabic" panose="02040503050201020203" pitchFamily="18" charset="-78"/>
                <a:cs typeface="Adobe Arabic" panose="02040503050201020203" pitchFamily="18" charset="-78"/>
              </a:rPr>
              <a:t> </a:t>
            </a:r>
            <a:r>
              <a:rPr lang="en-US" sz="2000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Sachdeva</a:t>
            </a:r>
            <a:r>
              <a:rPr lang="en-US" sz="2000" dirty="0">
                <a:latin typeface="Adobe Arabic" panose="02040503050201020203" pitchFamily="18" charset="-78"/>
                <a:cs typeface="Adobe Arabic" panose="02040503050201020203" pitchFamily="18" charset="-78"/>
              </a:rPr>
              <a:t> and </a:t>
            </a:r>
            <a:r>
              <a:rPr lang="en-US" sz="2000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Shrutik</a:t>
            </a:r>
            <a:r>
              <a:rPr lang="en-US" sz="2000" dirty="0">
                <a:latin typeface="Adobe Arabic" panose="02040503050201020203" pitchFamily="18" charset="-78"/>
                <a:cs typeface="Adobe Arabic" panose="02040503050201020203" pitchFamily="18" charset="-78"/>
              </a:rPr>
              <a:t> </a:t>
            </a:r>
            <a:r>
              <a:rPr lang="en-US" sz="2000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Katchii</a:t>
            </a:r>
            <a:r>
              <a:rPr lang="en-US" sz="2000" dirty="0">
                <a:latin typeface="Adobe Arabic" panose="02040503050201020203" pitchFamily="18" charset="-78"/>
                <a:cs typeface="Adobe Arabic" panose="02040503050201020203" pitchFamily="18" charset="-78"/>
              </a:rPr>
              <a:t>,“A Review Paper on Raspberry Pi”,Vol.4, No.6,Dec 2014 GPIO pins-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Adobe Arabic" panose="02040503050201020203" pitchFamily="18" charset="-78"/>
                <a:cs typeface="Adobe Arabic" panose="02040503050201020203" pitchFamily="18" charset="-78"/>
              </a:rPr>
              <a:t>[03] NEWS BRIEF, Published by the “IEEE Computer Society”, 0018-9162/12 © 2012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Adobe Arabic" panose="02040503050201020203" pitchFamily="18" charset="-78"/>
                <a:cs typeface="Adobe Arabic" panose="02040503050201020203" pitchFamily="18" charset="-78"/>
              </a:rPr>
              <a:t>[04] Raspberry pi </a:t>
            </a:r>
            <a:r>
              <a:rPr lang="en-US" sz="2000" u="sng" dirty="0">
                <a:solidFill>
                  <a:schemeClr val="accent5">
                    <a:lumMod val="50000"/>
                  </a:schemeClr>
                </a:solidFill>
                <a:latin typeface="Adobe Arabic" panose="02040503050201020203" pitchFamily="18" charset="-78"/>
                <a:cs typeface="Adobe Arabic" panose="02040503050201020203" pitchFamily="18" charset="-78"/>
                <a:hlinkClick r:id="rId2"/>
              </a:rPr>
              <a:t>https://www.raspberrypi.org/documentation/usage/gpio-plus-and-raspi2/</a:t>
            </a:r>
            <a:r>
              <a:rPr lang="en-US" sz="2000" u="sng" dirty="0">
                <a:solidFill>
                  <a:schemeClr val="accent5">
                    <a:lumMod val="50000"/>
                  </a:schemeClr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.</a:t>
            </a:r>
            <a:endParaRPr lang="en-US" sz="2000" dirty="0">
              <a:latin typeface="Adobe Arabic" panose="02040503050201020203" pitchFamily="18" charset="-78"/>
              <a:cs typeface="Adobe Arabic" panose="02040503050201020203" pitchFamily="18" charset="-78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Adobe Arabic" panose="02040503050201020203" pitchFamily="18" charset="-78"/>
                <a:cs typeface="Adobe Arabic" panose="02040503050201020203" pitchFamily="18" charset="-78"/>
              </a:rPr>
              <a:t>[05]</a:t>
            </a:r>
            <a:r>
              <a:rPr lang="en-US" sz="2000" dirty="0">
                <a:latin typeface="Adobe Arabic" panose="02040503050201020203" pitchFamily="18" charset="-78"/>
                <a:cs typeface="Adobe Arabic" panose="02040503050201020203" pitchFamily="18" charset="-78"/>
                <a:hlinkClick r:id="rId3"/>
              </a:rPr>
              <a:t> http://raspi.tv/2014/rpi-gpio-quick-reference-updated-for-raspberry-pi-b</a:t>
            </a:r>
            <a:endParaRPr lang="en-US" sz="2000" dirty="0">
              <a:latin typeface="Adobe Arabic" panose="02040503050201020203" pitchFamily="18" charset="-78"/>
              <a:cs typeface="Adobe Arabic" panose="02040503050201020203" pitchFamily="18" charset="-78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Adobe Arabic" panose="02040503050201020203" pitchFamily="18" charset="-78"/>
                <a:cs typeface="Adobe Arabic" panose="02040503050201020203" pitchFamily="18" charset="-78"/>
              </a:rPr>
              <a:t>[06] GSM- </a:t>
            </a:r>
            <a:r>
              <a:rPr lang="en-US" sz="2000" dirty="0">
                <a:latin typeface="Adobe Arabic" panose="02040503050201020203" pitchFamily="18" charset="-78"/>
                <a:cs typeface="Adobe Arabic" panose="02040503050201020203" pitchFamily="18" charset="-78"/>
                <a:hlinkClick r:id="rId4"/>
              </a:rPr>
              <a:t>http://ubuntuguide.org/wiki/Ubuntu_Oneiric_Maps_and_GPS</a:t>
            </a:r>
            <a:endParaRPr lang="en-US" sz="2000" dirty="0">
              <a:latin typeface="Adobe Arabic" panose="02040503050201020203" pitchFamily="18" charset="-78"/>
              <a:cs typeface="Adobe Arabic" panose="02040503050201020203" pitchFamily="18" charset="-78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latin typeface="Adobe Arabic" panose="02040503050201020203" pitchFamily="18" charset="-78"/>
                <a:cs typeface="Adobe Arabic" panose="02040503050201020203" pitchFamily="18" charset="-78"/>
              </a:rPr>
              <a:t>[07] </a:t>
            </a:r>
            <a:r>
              <a:rPr lang="en-US" sz="2000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Eben</a:t>
            </a:r>
            <a:r>
              <a:rPr lang="en-US" sz="2000" dirty="0">
                <a:latin typeface="Adobe Arabic" panose="02040503050201020203" pitchFamily="18" charset="-78"/>
                <a:cs typeface="Adobe Arabic" panose="02040503050201020203" pitchFamily="18" charset="-78"/>
              </a:rPr>
              <a:t> </a:t>
            </a:r>
            <a:r>
              <a:rPr lang="en-US" sz="2000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Upton,Gareth</a:t>
            </a:r>
            <a:r>
              <a:rPr lang="en-US" sz="2000" dirty="0">
                <a:latin typeface="Adobe Arabic" panose="02040503050201020203" pitchFamily="18" charset="-78"/>
                <a:cs typeface="Adobe Arabic" panose="02040503050201020203" pitchFamily="18" charset="-78"/>
              </a:rPr>
              <a:t> </a:t>
            </a:r>
            <a:r>
              <a:rPr lang="en-US" sz="2000" dirty="0" err="1">
                <a:latin typeface="Adobe Arabic" panose="02040503050201020203" pitchFamily="18" charset="-78"/>
                <a:cs typeface="Adobe Arabic" panose="02040503050201020203" pitchFamily="18" charset="-78"/>
              </a:rPr>
              <a:t>Halfacree</a:t>
            </a:r>
            <a:r>
              <a:rPr lang="en-US" sz="2000" dirty="0">
                <a:latin typeface="Adobe Arabic" panose="02040503050201020203" pitchFamily="18" charset="-78"/>
                <a:cs typeface="Adobe Arabic" panose="02040503050201020203" pitchFamily="18" charset="-78"/>
              </a:rPr>
              <a:t>, “Raspberry Pi User Guide manual” 2012. </a:t>
            </a:r>
          </a:p>
        </p:txBody>
      </p:sp>
    </p:spTree>
    <p:extLst>
      <p:ext uri="{BB962C8B-B14F-4D97-AF65-F5344CB8AC3E}">
        <p14:creationId xmlns:p14="http://schemas.microsoft.com/office/powerpoint/2010/main" val="8073768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 smtClean="0"/>
          </a:p>
          <a:p>
            <a:endParaRPr lang="en-IN" dirty="0"/>
          </a:p>
          <a:p>
            <a:pPr marL="0" indent="0">
              <a:buNone/>
            </a:pPr>
            <a:r>
              <a:rPr lang="en-IN" sz="40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 </a:t>
            </a:r>
            <a:r>
              <a:rPr lang="en-IN" sz="4000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                         </a:t>
            </a:r>
            <a:r>
              <a:rPr lang="en-IN" sz="72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55867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400789"/>
            <a:ext cx="8610600" cy="1293028"/>
          </a:xfrm>
        </p:spPr>
        <p:txBody>
          <a:bodyPr>
            <a:normAutofit/>
          </a:bodyPr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BACK TO HISTORY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sz="1600" cap="none" dirty="0"/>
              <a:t>A</a:t>
            </a:r>
            <a:r>
              <a:rPr lang="en-GB" sz="1600" cap="none" dirty="0" smtClean="0"/>
              <a:t>n </a:t>
            </a:r>
            <a:r>
              <a:rPr lang="en-GB" sz="1600" cap="none" dirty="0"/>
              <a:t>I</a:t>
            </a:r>
            <a:r>
              <a:rPr lang="en-GB" sz="1600" cap="none" dirty="0" smtClean="0"/>
              <a:t>ntro says Development and an existing too right? </a:t>
            </a:r>
            <a:endParaRPr lang="en-GB" sz="1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013858"/>
            <a:ext cx="10820400" cy="4466086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Computerized automotive systems are an ongoing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evolution, Now a days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Carputer system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which is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installed and run in cars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They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looks as 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2" tooltip="Smartphone"/>
              </a:rPr>
              <a:t>smartphones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and </a:t>
            </a: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3" tooltip="Personal digital assistant"/>
              </a:rPr>
              <a:t>PDAs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Which become more powerful, and have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included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useful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technologies.  </a:t>
            </a:r>
          </a:p>
          <a:p>
            <a:pPr marL="0" indent="0"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They are not a smart technology.</a:t>
            </a: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 A lot to state:</a:t>
            </a:r>
          </a:p>
          <a:p>
            <a:pPr lvl="6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Limited Usage with high cost.</a:t>
            </a:r>
          </a:p>
          <a:p>
            <a:pPr lvl="6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Not Reliable.</a:t>
            </a:r>
          </a:p>
          <a:p>
            <a:pPr lvl="6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Need more power .</a:t>
            </a:r>
          </a:p>
          <a:p>
            <a:pPr lvl="6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Not Efficient and easy.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4285" y="4789714"/>
            <a:ext cx="3154437" cy="177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332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348" y="741279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Technology</a:t>
            </a:r>
            <a:b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GB" sz="16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27085" y="2272937"/>
            <a:ext cx="3209744" cy="3821269"/>
          </a:xfrm>
        </p:spPr>
      </p:pic>
      <p:sp>
        <p:nvSpPr>
          <p:cNvPr id="6" name="TextBox 5"/>
          <p:cNvSpPr txBox="1"/>
          <p:nvPr/>
        </p:nvSpPr>
        <p:spPr>
          <a:xfrm>
            <a:off x="822960" y="2272937"/>
            <a:ext cx="767161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Introduce the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enhancement carputer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simple and cost efficient system using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Pi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simple we say “MINI computer in car”.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includes all working nature of a PC such as peripheral Installation, Graphics, RAM, Secondary Storage, Video and Audio Output.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 this system is cost efficient and too simple.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255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ADVANCED VEHICLE MONITORING AND TRACKING SYSTEM BASED ON RASPBERRY PI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provide safety environment to the traveller through GSM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GPS and GPRS.</a:t>
            </a: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GPS-It gives current location to the driver and also helps to return location information during the time of theft.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GPRS-It sends tracking information to the driver.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GSM-It is used for sending alert message to the vehicles owner mobile.</a:t>
            </a:r>
          </a:p>
          <a:p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567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SURVEY(cont.)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–pi based cost effective vehicle collision avoidance system using image processing</a:t>
            </a:r>
          </a:p>
          <a:p>
            <a:pPr marL="0" indent="0">
              <a:buNone/>
            </a:pPr>
            <a:endParaRPr lang="en-IN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Edge detection Algorithm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Laplacian edge detection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Sobel edge detection</a:t>
            </a: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Canny edge detection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487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2100" y="370673"/>
            <a:ext cx="8610600" cy="1293028"/>
          </a:xfrm>
        </p:spPr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SURVEY(cont.</a:t>
            </a:r>
            <a:r>
              <a:rPr lang="en-IN" dirty="0" smtClean="0"/>
              <a:t>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2600" y="1828801"/>
            <a:ext cx="11709400" cy="452119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 AND IMPLEMENTATION OF AUTONOMOUS CAR USING RASPBERRY PI</a:t>
            </a:r>
          </a:p>
          <a:p>
            <a:pPr marL="0" indent="0">
              <a:buNone/>
            </a:pPr>
            <a:endParaRPr lang="en-IN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Lane detection and obstacle detection are combined together to provide necessary control to the car.</a:t>
            </a:r>
          </a:p>
          <a:p>
            <a:pPr marL="0" indent="0">
              <a:buNone/>
            </a:pP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Lane detection algorithm</a:t>
            </a:r>
          </a:p>
          <a:p>
            <a:pPr marL="0" indent="0">
              <a:buNone/>
            </a:pP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Remotely controlled car</a:t>
            </a:r>
          </a:p>
          <a:p>
            <a:pPr marL="0" indent="0">
              <a:buNone/>
            </a:pP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Car with autonomous obstacle avoidance</a:t>
            </a:r>
          </a:p>
          <a:p>
            <a:pPr marL="0" indent="0">
              <a:buNone/>
            </a:pP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Car with autonomous navigation</a:t>
            </a:r>
          </a:p>
          <a:p>
            <a:pPr marL="0" indent="0">
              <a:buNone/>
            </a:pP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4310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9143" y="122115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WHY RASPBERRY PI?</a:t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piece of art is a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compact 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 of the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universe</a:t>
            </a:r>
            <a:r>
              <a:rPr lang="en-US" sz="1600" dirty="0"/>
              <a:t>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955" y="2457473"/>
            <a:ext cx="1595188" cy="1069498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5863" y="1581921"/>
            <a:ext cx="4596765" cy="3708536"/>
          </a:xfrm>
          <a:prstGeom prst="rect">
            <a:avLst/>
          </a:prstGeom>
        </p:spPr>
      </p:pic>
      <p:sp>
        <p:nvSpPr>
          <p:cNvPr id="7" name="Left-Right Arrow 6"/>
          <p:cNvSpPr/>
          <p:nvPr/>
        </p:nvSpPr>
        <p:spPr>
          <a:xfrm>
            <a:off x="3714126" y="2181044"/>
            <a:ext cx="3862251" cy="1026341"/>
          </a:xfrm>
          <a:prstGeom prst="left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PICTURE SIZE SAYS.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031206" y="2079173"/>
            <a:ext cx="2220686" cy="29391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Raspberry pi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8746672" y="1415143"/>
            <a:ext cx="2220686" cy="29391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PC Board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66057" y="3973286"/>
            <a:ext cx="3429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Compact.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Same working as pc.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Additional sensors can be integrated.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Consumes less power.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HDMI output.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 adapter is also present.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81063" y="4343400"/>
            <a:ext cx="32649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Bigger in Size.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 sensors can be added.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Consumes a lot power.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Cannot support miniature environment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182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WE DO WITH RPI?</a:t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1600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hanges bring Opportunity</a:t>
            </a:r>
            <a:r>
              <a:rPr lang="en-US" sz="1600" cap="none" dirty="0" smtClean="0"/>
              <a:t>.</a:t>
            </a:r>
            <a:endParaRPr lang="en-US" sz="1600" cap="non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7712"/>
            <a:ext cx="2206535" cy="1479377"/>
          </a:xfrm>
        </p:spPr>
      </p:pic>
      <p:sp>
        <p:nvSpPr>
          <p:cNvPr id="7" name="Left-Up Arrow 6"/>
          <p:cNvSpPr/>
          <p:nvPr/>
        </p:nvSpPr>
        <p:spPr>
          <a:xfrm rot="5400000">
            <a:off x="1283957" y="2386882"/>
            <a:ext cx="787777" cy="1608192"/>
          </a:xfrm>
          <a:prstGeom prst="leftUpArrow">
            <a:avLst>
              <a:gd name="adj1" fmla="val 25000"/>
              <a:gd name="adj2" fmla="val 28459"/>
              <a:gd name="adj3" fmla="val 25000"/>
            </a:avLst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481942" y="2473036"/>
            <a:ext cx="945721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is somewhat equivalent to the chip used in PC’s which include as the facilities of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carputer.</a:t>
            </a: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 by overcoming the disadvantages of present technology above by replacing this new one into a vehicle.</a:t>
            </a: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By using this different tasks can be performed on same circuit:</a:t>
            </a:r>
          </a:p>
          <a:p>
            <a:pPr marL="3028950" lvl="6" indent="-285750">
              <a:buFont typeface="Wingdings" panose="05000000000000000000" pitchFamily="2" charset="2"/>
              <a:buChar char="§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Music, Videos and Entertainment through interface of keyboard and mouse.</a:t>
            </a:r>
          </a:p>
          <a:p>
            <a:pPr marL="3028950" lvl="6" indent="-285750">
              <a:buFont typeface="Wingdings" panose="05000000000000000000" pitchFamily="2" charset="2"/>
              <a:buChar char="§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Usb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camera can be integrated. Since its cost efficient than the present.</a:t>
            </a:r>
          </a:p>
          <a:p>
            <a:pPr marL="3028950" lvl="6" indent="-285750">
              <a:buFont typeface="Wingdings" panose="05000000000000000000" pitchFamily="2" charset="2"/>
              <a:buChar char="§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Security system Is to be implemented by using Vibration sensor.</a:t>
            </a:r>
          </a:p>
          <a:p>
            <a:pPr marL="3028950" lvl="6" indent="-285750"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337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" name="Content Placeholder 3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0104" y="2015664"/>
            <a:ext cx="7814796" cy="4101523"/>
          </a:xfrm>
        </p:spPr>
      </p:pic>
    </p:spTree>
    <p:extLst>
      <p:ext uri="{BB962C8B-B14F-4D97-AF65-F5344CB8AC3E}">
        <p14:creationId xmlns:p14="http://schemas.microsoft.com/office/powerpoint/2010/main" val="2555541143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E5224E"/>
      </a:accent1>
      <a:accent2>
        <a:srgbClr val="9D074E"/>
      </a:accent2>
      <a:accent3>
        <a:srgbClr val="7F2294"/>
      </a:accent3>
      <a:accent4>
        <a:srgbClr val="8D65EA"/>
      </a:accent4>
      <a:accent5>
        <a:srgbClr val="588FE2"/>
      </a:accent5>
      <a:accent6>
        <a:srgbClr val="127CA4"/>
      </a:accent6>
      <a:hlink>
        <a:srgbClr val="FB4AB6"/>
      </a:hlink>
      <a:folHlink>
        <a:srgbClr val="F98FE9"/>
      </a:folHlink>
    </a:clrScheme>
    <a:fontScheme name="Vapor Trail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Vapor Trail" id="{4FDF2955-7D9C-493C-B9F9-C205151B46CD}" vid="{6DB8EB18-3657-4051-A897-2ED3883235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838</TotalTime>
  <Words>919</Words>
  <Application>Microsoft Office PowerPoint</Application>
  <PresentationFormat>Custom</PresentationFormat>
  <Paragraphs>185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Vapor Trail</vt:lpstr>
      <vt:lpstr>SMART COMPUTER IN VEHICLE</vt:lpstr>
      <vt:lpstr>A BACK TO HISTORY An Intro says Development and an existing too right? </vt:lpstr>
      <vt:lpstr>Proposed Technology </vt:lpstr>
      <vt:lpstr>Literature survey</vt:lpstr>
      <vt:lpstr>LITERATURE SURVEY(cont.)</vt:lpstr>
      <vt:lpstr>LITERATURE SURVEY(cont.)</vt:lpstr>
      <vt:lpstr>WHY RASPBERRY PI? A piece of art is a compact form of the universe </vt:lpstr>
      <vt:lpstr>WHAT WE DO WITH RPI? Changes bring Opportunity.</vt:lpstr>
      <vt:lpstr>SYSTEM ARCHITECTURE</vt:lpstr>
      <vt:lpstr>MODULES A Brief</vt:lpstr>
      <vt:lpstr>WIFI MODULE(COMMUNICATING WITH RPI)</vt:lpstr>
      <vt:lpstr>VIBRATOR SENSOR</vt:lpstr>
      <vt:lpstr>GSM module</vt:lpstr>
      <vt:lpstr>WEBiopi </vt:lpstr>
      <vt:lpstr>CAMERA MODULE(sensor)</vt:lpstr>
      <vt:lpstr>Ultrasonic sensor</vt:lpstr>
      <vt:lpstr>Lane detection</vt:lpstr>
      <vt:lpstr>references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COMPUTER IN VEHICLE</dc:title>
  <dc:creator>Karthik Sundarrajan</dc:creator>
  <cp:lastModifiedBy>andre</cp:lastModifiedBy>
  <cp:revision>69</cp:revision>
  <dcterms:created xsi:type="dcterms:W3CDTF">2016-01-18T09:38:54Z</dcterms:created>
  <dcterms:modified xsi:type="dcterms:W3CDTF">2017-03-07T05:21:59Z</dcterms:modified>
</cp:coreProperties>
</file>

<file path=docProps/thumbnail.jpeg>
</file>